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27/01/1441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27/01/1441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27/01/1441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27/01/1441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27/01/1441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27/01/1441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27/01/1441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9247" y="2248347"/>
            <a:ext cx="7977209" cy="3877815"/>
          </a:xfrm>
        </p:spPr>
        <p:txBody>
          <a:bodyPr/>
          <a:lstStyle/>
          <a:p>
            <a:r>
              <a:rPr lang="en-US" dirty="0">
                <a:latin typeface="Times New Roman" pitchFamily="18" charset="0"/>
                <a:cs typeface="Times New Roman" pitchFamily="18" charset="0"/>
              </a:rPr>
              <a:t>A hormone is any member of a class of signaling molecules, produced by glands in multicellular organisms, that are transported by the circulatory system to target distant organs to regulate physiology and behavior. Hormones have diverse chemical structures, mainly of three classes:</a:t>
            </a:r>
          </a:p>
          <a:p>
            <a:r>
              <a:rPr lang="en-US" dirty="0">
                <a:latin typeface="Times New Roman" pitchFamily="18" charset="0"/>
                <a:cs typeface="Times New Roman" pitchFamily="18" charset="0"/>
              </a:rPr>
              <a:t>*eicosanoids</a:t>
            </a:r>
          </a:p>
          <a:p>
            <a:r>
              <a:rPr lang="en-US" dirty="0">
                <a:latin typeface="Times New Roman" pitchFamily="18" charset="0"/>
                <a:cs typeface="Times New Roman" pitchFamily="18" charset="0"/>
              </a:rPr>
              <a:t>*steroids &amp;  *amino acid/protein derivatives (amines, peptides, and proteins) </a:t>
            </a:r>
          </a:p>
        </p:txBody>
      </p:sp>
      <p:sp>
        <p:nvSpPr>
          <p:cNvPr id="2" name="عنوان 1"/>
          <p:cNvSpPr>
            <a:spLocks noGrp="1"/>
          </p:cNvSpPr>
          <p:nvPr>
            <p:ph type="title"/>
          </p:nvPr>
        </p:nvSpPr>
        <p:spPr/>
        <p:txBody>
          <a:bodyPr/>
          <a:lstStyle/>
          <a:p>
            <a:r>
              <a:rPr lang="en-US" b="1" i="1" dirty="0">
                <a:latin typeface="Times New Roman" pitchFamily="18" charset="0"/>
                <a:cs typeface="Times New Roman" pitchFamily="18" charset="0"/>
              </a:rPr>
              <a:t>Hormone</a:t>
            </a:r>
          </a:p>
        </p:txBody>
      </p:sp>
    </p:spTree>
    <p:extLst>
      <p:ext uri="{BB962C8B-B14F-4D97-AF65-F5344CB8AC3E}">
        <p14:creationId xmlns:p14="http://schemas.microsoft.com/office/powerpoint/2010/main" val="243218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488832"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00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632847"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19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en-US" b="1" i="1" dirty="0">
                <a:latin typeface="Times New Roman" pitchFamily="18" charset="0"/>
                <a:cs typeface="Times New Roman" pitchFamily="18" charset="0"/>
              </a:rPr>
              <a:t>1. Hypothalamus</a:t>
            </a:r>
          </a:p>
          <a:p>
            <a:r>
              <a:rPr lang="en-US" b="1" i="1" dirty="0">
                <a:latin typeface="Times New Roman" pitchFamily="18" charset="0"/>
                <a:cs typeface="Times New Roman" pitchFamily="18" charset="0"/>
              </a:rPr>
              <a:t>2. Pituitary</a:t>
            </a:r>
          </a:p>
          <a:p>
            <a:r>
              <a:rPr lang="en-US" b="1" i="1" dirty="0">
                <a:latin typeface="Times New Roman" pitchFamily="18" charset="0"/>
                <a:cs typeface="Times New Roman" pitchFamily="18" charset="0"/>
              </a:rPr>
              <a:t>3. Epiphysis</a:t>
            </a:r>
          </a:p>
          <a:p>
            <a:r>
              <a:rPr lang="en-US" b="1" i="1" dirty="0">
                <a:latin typeface="Times New Roman" pitchFamily="18" charset="0"/>
                <a:cs typeface="Times New Roman" pitchFamily="18" charset="0"/>
              </a:rPr>
              <a:t>4. Thymus</a:t>
            </a:r>
          </a:p>
          <a:p>
            <a:r>
              <a:rPr lang="en-US" b="1" i="1" dirty="0">
                <a:latin typeface="Times New Roman" pitchFamily="18" charset="0"/>
                <a:cs typeface="Times New Roman" pitchFamily="18" charset="0"/>
              </a:rPr>
              <a:t>5. Thyroid gland</a:t>
            </a:r>
          </a:p>
          <a:p>
            <a:r>
              <a:rPr lang="en-US" b="1" i="1" dirty="0">
                <a:latin typeface="Times New Roman" pitchFamily="18" charset="0"/>
                <a:cs typeface="Times New Roman" pitchFamily="18" charset="0"/>
              </a:rPr>
              <a:t>6. Parathyroid glands</a:t>
            </a:r>
          </a:p>
          <a:p>
            <a:r>
              <a:rPr lang="en-US" b="1" i="1" dirty="0">
                <a:latin typeface="Times New Roman" pitchFamily="18" charset="0"/>
                <a:cs typeface="Times New Roman" pitchFamily="18" charset="0"/>
              </a:rPr>
              <a:t>7. </a:t>
            </a:r>
            <a:r>
              <a:rPr lang="en-US" b="1" i="1" dirty="0" err="1">
                <a:latin typeface="Times New Roman" pitchFamily="18" charset="0"/>
                <a:cs typeface="Times New Roman" pitchFamily="18" charset="0"/>
              </a:rPr>
              <a:t>Langergans</a:t>
            </a:r>
            <a:r>
              <a:rPr lang="en-US" b="1" i="1" dirty="0">
                <a:latin typeface="Times New Roman" pitchFamily="18" charset="0"/>
                <a:cs typeface="Times New Roman" pitchFamily="18" charset="0"/>
              </a:rPr>
              <a:t>’ islands of pancreas</a:t>
            </a:r>
          </a:p>
          <a:p>
            <a:r>
              <a:rPr lang="en-US" b="1" i="1" dirty="0">
                <a:latin typeface="Times New Roman" pitchFamily="18" charset="0"/>
                <a:cs typeface="Times New Roman" pitchFamily="18" charset="0"/>
              </a:rPr>
              <a:t>8. Epinephrine glands</a:t>
            </a:r>
          </a:p>
          <a:p>
            <a:r>
              <a:rPr lang="en-US" b="1" i="1" dirty="0">
                <a:latin typeface="Times New Roman" pitchFamily="18" charset="0"/>
                <a:cs typeface="Times New Roman" pitchFamily="18" charset="0"/>
              </a:rPr>
              <a:t>9. Sex glands</a:t>
            </a:r>
          </a:p>
          <a:p>
            <a:endParaRPr lang="en-US" dirty="0"/>
          </a:p>
        </p:txBody>
      </p:sp>
      <p:sp>
        <p:nvSpPr>
          <p:cNvPr id="3" name="عنوان 2"/>
          <p:cNvSpPr>
            <a:spLocks noGrp="1"/>
          </p:cNvSpPr>
          <p:nvPr>
            <p:ph type="title"/>
          </p:nvPr>
        </p:nvSpPr>
        <p:spPr/>
        <p:txBody>
          <a:bodyPr/>
          <a:lstStyle/>
          <a:p>
            <a:r>
              <a:rPr lang="en-US" b="1" i="1" dirty="0">
                <a:latin typeface="Times New Roman" pitchFamily="18" charset="0"/>
                <a:cs typeface="Times New Roman" pitchFamily="18" charset="0"/>
              </a:rPr>
              <a:t>Endocrine </a:t>
            </a:r>
            <a:r>
              <a:rPr lang="en-US" b="1" i="1" dirty="0" smtClean="0">
                <a:latin typeface="Times New Roman" pitchFamily="18" charset="0"/>
                <a:cs typeface="Times New Roman" pitchFamily="18" charset="0"/>
              </a:rPr>
              <a:t>glands</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387303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8407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01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77500" lnSpcReduction="20000"/>
          </a:bodyPr>
          <a:lstStyle/>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Proteins: hormones of anterior pituitary (except ACTH), insulin, parathyroid hormone.</a:t>
            </a:r>
          </a:p>
          <a:p>
            <a:r>
              <a:rPr lang="en-US" sz="2800" dirty="0">
                <a:latin typeface="Times New Roman" pitchFamily="18" charset="0"/>
                <a:cs typeface="Times New Roman" pitchFamily="18" charset="0"/>
              </a:rPr>
              <a:t>*Peptides: ACTH, calcitonin, glucagon, vasopressin, oxytocin, hormones of hypothalamus (releasing factors and statins).</a:t>
            </a:r>
          </a:p>
          <a:p>
            <a:r>
              <a:rPr lang="en-US" sz="2800" dirty="0">
                <a:latin typeface="Times New Roman" pitchFamily="18" charset="0"/>
                <a:cs typeface="Times New Roman" pitchFamily="18" charset="0"/>
              </a:rPr>
              <a:t>*Derivatives of amino acids: </a:t>
            </a:r>
            <a:r>
              <a:rPr lang="en-US" sz="2800" dirty="0" err="1">
                <a:latin typeface="Times New Roman" pitchFamily="18" charset="0"/>
                <a:cs typeface="Times New Roman" pitchFamily="18" charset="0"/>
              </a:rPr>
              <a:t>catecholamins</a:t>
            </a:r>
            <a:r>
              <a:rPr lang="en-US" sz="2800" dirty="0">
                <a:latin typeface="Times New Roman" pitchFamily="18" charset="0"/>
                <a:cs typeface="Times New Roman" pitchFamily="18" charset="0"/>
              </a:rPr>
              <a:t> (epinephrine and norepinephrine), thyroxin, </a:t>
            </a:r>
            <a:r>
              <a:rPr lang="en-US" sz="2800" dirty="0" err="1">
                <a:latin typeface="Times New Roman" pitchFamily="18" charset="0"/>
                <a:cs typeface="Times New Roman" pitchFamily="18" charset="0"/>
              </a:rPr>
              <a:t>triiodthyronin</a:t>
            </a:r>
            <a:r>
              <a:rPr lang="en-US" sz="2800" dirty="0">
                <a:latin typeface="Times New Roman" pitchFamily="18" charset="0"/>
                <a:cs typeface="Times New Roman" pitchFamily="18" charset="0"/>
              </a:rPr>
              <a:t>, hormones of epiphysis.</a:t>
            </a:r>
          </a:p>
          <a:p>
            <a:r>
              <a:rPr lang="en-US" sz="2800" dirty="0">
                <a:latin typeface="Times New Roman" pitchFamily="18" charset="0"/>
                <a:cs typeface="Times New Roman" pitchFamily="18" charset="0"/>
              </a:rPr>
              <a:t>*Steroid (derivatives of cholesterol): hormones of the cortex of epinephrine lands, sex hormones.</a:t>
            </a:r>
          </a:p>
          <a:p>
            <a:r>
              <a:rPr lang="en-US" sz="2800" dirty="0">
                <a:latin typeface="Times New Roman" pitchFamily="18" charset="0"/>
                <a:cs typeface="Times New Roman" pitchFamily="18" charset="0"/>
              </a:rPr>
              <a:t>*Derivatives of polyunsaturated fatty (</a:t>
            </a:r>
            <a:r>
              <a:rPr lang="en-US" sz="2800" dirty="0" err="1">
                <a:latin typeface="Times New Roman" pitchFamily="18" charset="0"/>
                <a:cs typeface="Times New Roman" pitchFamily="18" charset="0"/>
              </a:rPr>
              <a:t>arachidonic</a:t>
            </a:r>
            <a:r>
              <a:rPr lang="en-US" sz="2800" dirty="0">
                <a:latin typeface="Times New Roman" pitchFamily="18" charset="0"/>
                <a:cs typeface="Times New Roman" pitchFamily="18" charset="0"/>
              </a:rPr>
              <a:t>) acids: prostaglandins.</a:t>
            </a:r>
          </a:p>
          <a:p>
            <a:endParaRPr lang="en-US" dirty="0"/>
          </a:p>
        </p:txBody>
      </p:sp>
      <p:sp>
        <p:nvSpPr>
          <p:cNvPr id="3" name="عنوان 2"/>
          <p:cNvSpPr>
            <a:spLocks noGrp="1"/>
          </p:cNvSpPr>
          <p:nvPr>
            <p:ph type="title"/>
          </p:nvPr>
        </p:nvSpPr>
        <p:spPr/>
        <p:txBody>
          <a:bodyPr/>
          <a:lstStyle/>
          <a:p>
            <a:r>
              <a:rPr lang="en-US" sz="3600" b="1" i="1" dirty="0">
                <a:latin typeface="Times New Roman" pitchFamily="18" charset="0"/>
                <a:cs typeface="Times New Roman" pitchFamily="18" charset="0"/>
              </a:rPr>
              <a:t>Classification of hormones according to chemical nature </a:t>
            </a:r>
            <a:r>
              <a:rPr lang="en-US" dirty="0"/>
              <a:t/>
            </a:r>
            <a:br>
              <a:rPr lang="en-US" dirty="0"/>
            </a:br>
            <a:endParaRPr lang="en-US" dirty="0"/>
          </a:p>
        </p:txBody>
      </p:sp>
    </p:spTree>
    <p:extLst>
      <p:ext uri="{BB962C8B-B14F-4D97-AF65-F5344CB8AC3E}">
        <p14:creationId xmlns:p14="http://schemas.microsoft.com/office/powerpoint/2010/main" val="192189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en-US" dirty="0" smtClean="0"/>
              <a:t>*</a:t>
            </a:r>
            <a:r>
              <a:rPr lang="en-US" sz="2800" dirty="0">
                <a:latin typeface="Times New Roman" pitchFamily="18" charset="0"/>
                <a:cs typeface="Times New Roman" pitchFamily="18" charset="0"/>
              </a:rPr>
              <a:t>Are secreted directly into the blood</a:t>
            </a:r>
          </a:p>
          <a:p>
            <a:r>
              <a:rPr lang="en-US" sz="2800" dirty="0">
                <a:latin typeface="Times New Roman" pitchFamily="18" charset="0"/>
                <a:cs typeface="Times New Roman" pitchFamily="18" charset="0"/>
              </a:rPr>
              <a:t>*Peptide and protein hormones are secreted by exocytosis</a:t>
            </a:r>
          </a:p>
          <a:p>
            <a:r>
              <a:rPr lang="en-US" sz="2800" dirty="0">
                <a:latin typeface="Times New Roman" pitchFamily="18" charset="0"/>
                <a:cs typeface="Times New Roman" pitchFamily="18" charset="0"/>
              </a:rPr>
              <a:t>*Steroid (lipophilic) hormones continuously penetrate the membrane (they are not accumulated in cells, their concentration in blood is determined by the speed of synthesis) </a:t>
            </a:r>
          </a:p>
          <a:p>
            <a:endParaRPr lang="en-US" dirty="0"/>
          </a:p>
          <a:p>
            <a:endParaRPr lang="en-US" dirty="0"/>
          </a:p>
        </p:txBody>
      </p:sp>
      <p:sp>
        <p:nvSpPr>
          <p:cNvPr id="3" name="عنوان 2"/>
          <p:cNvSpPr>
            <a:spLocks noGrp="1"/>
          </p:cNvSpPr>
          <p:nvPr>
            <p:ph type="title"/>
          </p:nvPr>
        </p:nvSpPr>
        <p:spPr/>
        <p:txBody>
          <a:bodyPr/>
          <a:lstStyle/>
          <a:p>
            <a:r>
              <a:rPr lang="en-US" sz="3600" b="1" i="1" dirty="0">
                <a:latin typeface="Times New Roman" pitchFamily="18" charset="0"/>
                <a:cs typeface="Times New Roman" pitchFamily="18" charset="0"/>
              </a:rPr>
              <a:t>Fate of hormones in the organism</a:t>
            </a:r>
            <a:br>
              <a:rPr lang="en-US" sz="3600" b="1" i="1" dirty="0">
                <a:latin typeface="Times New Roman" pitchFamily="18" charset="0"/>
                <a:cs typeface="Times New Roman" pitchFamily="18" charset="0"/>
              </a:rPr>
            </a:b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181919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36625"/>
            <a:ext cx="7488831" cy="53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82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41682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04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TotalTime>
  <Words>249</Words>
  <Application>Microsoft Office PowerPoint</Application>
  <PresentationFormat>عرض على الشاشة (3:4)‏</PresentationFormat>
  <Paragraphs>24</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غلاف فني</vt:lpstr>
      <vt:lpstr>Hormone</vt:lpstr>
      <vt:lpstr>عرض تقديمي في PowerPoint</vt:lpstr>
      <vt:lpstr>عرض تقديمي في PowerPoint</vt:lpstr>
      <vt:lpstr>Endocrine glands</vt:lpstr>
      <vt:lpstr>عرض تقديمي في PowerPoint</vt:lpstr>
      <vt:lpstr>Classification of hormones according to chemical nature  </vt:lpstr>
      <vt:lpstr>Fate of hormones in the organism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Hormone</dc:title>
  <dc:creator>Administrator</dc:creator>
  <cp:lastModifiedBy>IK</cp:lastModifiedBy>
  <cp:revision>5</cp:revision>
  <dcterms:created xsi:type="dcterms:W3CDTF">2019-09-26T19:26:58Z</dcterms:created>
  <dcterms:modified xsi:type="dcterms:W3CDTF">2019-09-26T19:52:50Z</dcterms:modified>
</cp:coreProperties>
</file>